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82" r:id="rId21"/>
    <p:sldId id="283" r:id="rId22"/>
    <p:sldId id="273" r:id="rId23"/>
    <p:sldId id="274" r:id="rId24"/>
    <p:sldId id="275" r:id="rId25"/>
    <p:sldId id="276"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D9D62-4B6D-4B36-AF16-4C9EDE4C70B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D9D62-4B6D-4B36-AF16-4C9EDE4C70B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D9D62-4B6D-4B36-AF16-4C9EDE4C70B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48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49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3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928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567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406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38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D9D62-4B6D-4B36-AF16-4C9EDE4C70B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648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909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91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81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34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910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841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02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79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04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D9D62-4B6D-4B36-AF16-4C9EDE4C70B0}"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264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489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577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73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93571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92029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78529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8527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85880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5988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D9D62-4B6D-4B36-AF16-4C9EDE4C70B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83482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0373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39653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99518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5680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D9D62-4B6D-4B36-AF16-4C9EDE4C70B0}"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0D9D62-4B6D-4B36-AF16-4C9EDE4C70B0}"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D9D62-4B6D-4B36-AF16-4C9EDE4C70B0}" type="datetimeFigureOut">
              <a:rPr lang="en-US" smtClean="0"/>
              <a:pPr/>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D9D62-4B6D-4B36-AF16-4C9EDE4C70B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D9D62-4B6D-4B36-AF16-4C9EDE4C70B0}"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8CB91-29A0-4B3F-97B4-47343C55E4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D9D62-4B6D-4B36-AF16-4C9EDE4C70B0}" type="datetimeFigureOut">
              <a:rPr lang="en-US" smtClean="0"/>
              <a:pPr/>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8CB91-29A0-4B3F-97B4-47343C55E4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517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6DDE3-77A7-4F30-A91A-3AE967968013}"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D7004-9BA6-4D1D-9264-54BE12B7D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983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8/02/2018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571626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110851" y="1668934"/>
            <a:ext cx="7118749" cy="921866"/>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berbilang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kelompok</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151083" y="152400"/>
            <a:ext cx="8813405"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Perbezaan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ideologi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kepartian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110850" y="4811018"/>
            <a:ext cx="7194949" cy="1056382"/>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erasa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menyalahkan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lain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127674" y="3137332"/>
            <a:ext cx="7178126" cy="1053668"/>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Menjelmakan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asabiah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taksub</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melampau</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110851" y="152400"/>
            <a:ext cx="6813949" cy="693266"/>
          </a:xfrm>
          <a:prstGeom prst="roundRect">
            <a:avLst>
              <a:gd name="adj" fmla="val 19735"/>
            </a:avLst>
          </a:prstGeom>
          <a:no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3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ounded Rectangle 3"/>
          <p:cNvSpPr/>
          <p:nvPr/>
        </p:nvSpPr>
        <p:spPr>
          <a:xfrm>
            <a:off x="381000" y="1143000"/>
            <a:ext cx="8534400" cy="1447800"/>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kata-kata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tindakan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dilakukan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semakin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mengheret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jatuh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lembah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rendah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81000" y="2819400"/>
            <a:ext cx="8534400" cy="1295400"/>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semakin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lemah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perpaduan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hilang</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dihati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ummah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85800" y="4876800"/>
            <a:ext cx="4604149" cy="693266"/>
          </a:xfrm>
          <a:prstGeom prst="roundRect">
            <a:avLst>
              <a:gd name="adj" fmla="val 1973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perbalahan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berlanjutan</a:t>
            </a:r>
            <a:endParaRPr lang="en-US" sz="3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7" name="Rounded Rectangle 6"/>
          <p:cNvSpPr/>
          <p:nvPr/>
        </p:nvSpPr>
        <p:spPr>
          <a:xfrm>
            <a:off x="1556149" y="5445343"/>
            <a:ext cx="7283062" cy="903982"/>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Bangsa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semakin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lemah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2" name="Rectangle 1"/>
          <p:cNvSpPr/>
          <p:nvPr/>
        </p:nvSpPr>
        <p:spPr>
          <a:xfrm>
            <a:off x="667867" y="152400"/>
            <a:ext cx="8095134" cy="553998"/>
          </a:xfrm>
          <a:prstGeom prst="rect">
            <a:avLst/>
          </a:prstGeom>
        </p:spPr>
        <p:txBody>
          <a:bodyPr wrap="square">
            <a:spAutoFit/>
          </a:bodyPr>
          <a:lstStyle/>
          <a:p>
            <a:pPr algn="ctr">
              <a:defRPr/>
            </a:pPr>
            <a:r>
              <a:rPr lang="en-US" sz="3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3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mencari</a:t>
            </a:r>
            <a:r>
              <a:rPr lang="en-US" sz="3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kesalahan</a:t>
            </a:r>
            <a:endParaRPr lang="en-US" sz="30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577450" y="0"/>
            <a:ext cx="8033150" cy="990600"/>
          </a:xfrm>
          <a:prstGeom prst="roundRect">
            <a:avLst>
              <a:gd name="adj" fmla="val 19735"/>
            </a:avLst>
          </a:prstGeom>
          <a:no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Pertingkatkan</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kekuatan</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30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ounded Rectangle 3"/>
          <p:cNvSpPr/>
          <p:nvPr/>
        </p:nvSpPr>
        <p:spPr>
          <a:xfrm>
            <a:off x="787591" y="1752600"/>
            <a:ext cx="7442009" cy="1371600"/>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Perbetulkan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kesilapan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keterlanjuran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87591" y="3810000"/>
            <a:ext cx="7619999" cy="1219200"/>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Kenali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kawan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musuh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2450" y="-76200"/>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105</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122003"/>
            <a:ext cx="8915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i="1" dirty="0" smtClean="0"/>
              <a:t>“</a:t>
            </a:r>
            <a:r>
              <a:rPr lang="id-ID" sz="2400" i="1" dirty="0" smtClean="0"/>
              <a:t>Dan </a:t>
            </a:r>
            <a:r>
              <a:rPr lang="id-ID" sz="2400" i="1" dirty="0"/>
              <a:t>janganlah kamu menyerupai orang-orang yang bercerai-berai dan berselisih sesudah datang keterangan yang jelas kepada mereka. Mereka itulah orang-orang yang mendapat siksa yang berat”. </a:t>
            </a:r>
            <a:endPar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28600" y="1737956"/>
            <a:ext cx="864497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تَكُونُوا كَالَّذِينَ تَفَرَّقُوا وَاخْتَلَفُوا مِن بَعْدِ مَا جَاءَهُمُ الْبَيِّنَاتُ ۚ وَأُولَٰئِكَ لَهُمْ عَذَابٌ عَظِيمٌ </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52400"/>
            <a:ext cx="8991600" cy="523220"/>
          </a:xfrm>
          <a:prstGeom prst="rect">
            <a:avLst/>
          </a:prstGeom>
        </p:spPr>
        <p:txBody>
          <a:bodyPr wrap="square">
            <a:spAutoFit/>
          </a:bodyPr>
          <a:lstStyle/>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perpaduan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43001" y="2525118"/>
            <a:ext cx="7110877" cy="1274897"/>
          </a:xfrm>
          <a:prstGeom prst="roundRect">
            <a:avLst>
              <a:gd name="adj" fmla="val 1514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ms-MY" sz="2400" b="1" dirty="0" smtClean="0">
                <a:effectLst>
                  <a:outerShdw blurRad="38100" dist="38100" dir="2700000" algn="tl">
                    <a:srgbClr val="000000">
                      <a:alpha val="43137"/>
                    </a:srgbClr>
                  </a:outerShdw>
                </a:effectLst>
              </a:rPr>
              <a:t>Jadikan Al Quran sebagai panduan </a:t>
            </a:r>
            <a:endParaRPr lang="en-MY" sz="2400" b="1" dirty="0">
              <a:effectLst>
                <a:outerShdw blurRad="38100" dist="38100" dir="2700000" algn="tl">
                  <a:srgbClr val="000000">
                    <a:alpha val="43137"/>
                  </a:srgbClr>
                </a:outerShdw>
              </a:effectLst>
            </a:endParaRPr>
          </a:p>
        </p:txBody>
      </p:sp>
      <p:sp>
        <p:nvSpPr>
          <p:cNvPr id="5" name="Rounded Rectangle 4"/>
          <p:cNvSpPr/>
          <p:nvPr/>
        </p:nvSpPr>
        <p:spPr>
          <a:xfrm>
            <a:off x="1143002" y="1066800"/>
            <a:ext cx="7110877" cy="1295400"/>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r>
              <a:rPr lang="sv-SE" sz="2400" b="1" dirty="0">
                <a:effectLst>
                  <a:outerShdw blurRad="38100" dist="38100" dir="2700000" algn="tl">
                    <a:srgbClr val="000000">
                      <a:alpha val="43137"/>
                    </a:srgbClr>
                  </a:outerShdw>
                </a:effectLst>
              </a:rPr>
              <a:t>Bersatulah dalam semangat dan ruh agama </a:t>
            </a:r>
            <a:endParaRPr lang="sv-SE" sz="2400" b="1" dirty="0" smtClean="0">
              <a:effectLst>
                <a:outerShdw blurRad="38100" dist="38100" dir="2700000" algn="tl">
                  <a:srgbClr val="000000">
                    <a:alpha val="43137"/>
                  </a:srgbClr>
                </a:outerShdw>
              </a:effectLst>
            </a:endParaRPr>
          </a:p>
          <a:p>
            <a:pPr algn="ctr"/>
            <a:r>
              <a:rPr lang="sv-SE" sz="2400" b="1" dirty="0" smtClean="0">
                <a:effectLst>
                  <a:outerShdw blurRad="38100" dist="38100" dir="2700000" algn="tl">
                    <a:srgbClr val="000000">
                      <a:alpha val="43137"/>
                    </a:srgbClr>
                  </a:outerShdw>
                </a:effectLst>
              </a:rPr>
              <a:t>suci </a:t>
            </a:r>
            <a:r>
              <a:rPr lang="sv-SE" sz="2400" b="1" dirty="0">
                <a:effectLst>
                  <a:outerShdw blurRad="38100" dist="38100" dir="2700000" algn="tl">
                    <a:srgbClr val="000000">
                      <a:alpha val="43137"/>
                    </a:srgbClr>
                  </a:outerShdw>
                </a:effectLst>
              </a:rPr>
              <a:t>Islam </a:t>
            </a:r>
            <a:endParaRPr lang="en-MY" sz="2400" b="1" dirty="0">
              <a:effectLst>
                <a:outerShdw blurRad="38100" dist="38100" dir="2700000" algn="tl">
                  <a:srgbClr val="000000">
                    <a:alpha val="43137"/>
                  </a:srgbClr>
                </a:outerShdw>
              </a:effectLst>
            </a:endParaRPr>
          </a:p>
        </p:txBody>
      </p:sp>
      <p:sp>
        <p:nvSpPr>
          <p:cNvPr id="6" name="Rounded Rectangle 5"/>
          <p:cNvSpPr/>
          <p:nvPr/>
        </p:nvSpPr>
        <p:spPr>
          <a:xfrm>
            <a:off x="1143000" y="3896718"/>
            <a:ext cx="7110877" cy="1361082"/>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r>
              <a:rPr lang="ms-MY" sz="2400" b="1" dirty="0" smtClean="0">
                <a:effectLst>
                  <a:outerShdw blurRad="38100" dist="38100" dir="2700000" algn="tl">
                    <a:srgbClr val="000000">
                      <a:alpha val="43137"/>
                    </a:srgbClr>
                  </a:outerShdw>
                </a:effectLst>
              </a:rPr>
              <a:t>Jadikan orang-orang </a:t>
            </a:r>
            <a:r>
              <a:rPr lang="ms-MY" sz="2400" b="1" dirty="0">
                <a:effectLst>
                  <a:outerShdw blurRad="38100" dist="38100" dir="2700000" algn="tl">
                    <a:srgbClr val="000000">
                      <a:alpha val="43137"/>
                    </a:srgbClr>
                  </a:outerShdw>
                </a:effectLst>
              </a:rPr>
              <a:t>Islam sebagai saudara seagama yang berkasih sayang</a:t>
            </a:r>
            <a:endParaRPr lang="en-MY" sz="2400" b="1" dirty="0">
              <a:effectLst>
                <a:outerShdw blurRad="38100" dist="38100" dir="2700000" algn="tl">
                  <a:srgbClr val="000000">
                    <a:alpha val="43137"/>
                  </a:srgbClr>
                </a:outerShdw>
              </a:effectLst>
            </a:endParaRPr>
          </a:p>
        </p:txBody>
      </p:sp>
      <p:sp>
        <p:nvSpPr>
          <p:cNvPr id="7" name="Flowchart: Punched Tape 6"/>
          <p:cNvSpPr/>
          <p:nvPr/>
        </p:nvSpPr>
        <p:spPr>
          <a:xfrm>
            <a:off x="762002" y="5257800"/>
            <a:ext cx="7772398" cy="1295400"/>
          </a:xfrm>
          <a:prstGeom prst="flowChartPunchedTap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i="1" dirty="0" smtClean="0">
                <a:effectLst>
                  <a:glow rad="101600">
                    <a:schemeClr val="tx1">
                      <a:alpha val="60000"/>
                    </a:schemeClr>
                  </a:glow>
                  <a:outerShdw blurRad="38100" dist="38100" dir="2700000" algn="tl">
                    <a:srgbClr val="000000">
                      <a:alpha val="43137"/>
                    </a:srgbClr>
                  </a:outerShdw>
                </a:effectLst>
              </a:rPr>
              <a:t>bina </a:t>
            </a:r>
            <a:r>
              <a:rPr lang="ms-MY" sz="2400" b="1" i="1" dirty="0">
                <a:effectLst>
                  <a:glow rad="101600">
                    <a:schemeClr val="tx1">
                      <a:alpha val="60000"/>
                    </a:schemeClr>
                  </a:glow>
                  <a:outerShdw blurRad="38100" dist="38100" dir="2700000" algn="tl">
                    <a:srgbClr val="000000">
                      <a:alpha val="43137"/>
                    </a:srgbClr>
                  </a:outerShdw>
                </a:effectLst>
              </a:rPr>
              <a:t>masa depan yang lebih cemerlang untuk </a:t>
            </a:r>
            <a:endParaRPr lang="ms-MY" sz="2400" b="1" i="1" dirty="0" smtClean="0">
              <a:effectLst>
                <a:glow rad="101600">
                  <a:schemeClr val="tx1">
                    <a:alpha val="60000"/>
                  </a:schemeClr>
                </a:glow>
                <a:outerShdw blurRad="38100" dist="38100" dir="2700000" algn="tl">
                  <a:srgbClr val="000000">
                    <a:alpha val="43137"/>
                  </a:srgbClr>
                </a:outerShdw>
              </a:effectLst>
            </a:endParaRPr>
          </a:p>
          <a:p>
            <a:pPr algn="ctr"/>
            <a:r>
              <a:rPr lang="ms-MY" sz="2400" b="1" i="1" dirty="0" smtClean="0">
                <a:effectLst>
                  <a:glow rad="101600">
                    <a:schemeClr val="tx1">
                      <a:alpha val="60000"/>
                    </a:schemeClr>
                  </a:glow>
                  <a:outerShdw blurRad="38100" dist="38100" dir="2700000" algn="tl">
                    <a:srgbClr val="000000">
                      <a:alpha val="43137"/>
                    </a:srgbClr>
                  </a:outerShdw>
                </a:effectLst>
              </a:rPr>
              <a:t>ummah </a:t>
            </a:r>
            <a:r>
              <a:rPr lang="ms-MY" sz="2400" b="1" i="1" dirty="0">
                <a:effectLst>
                  <a:glow rad="101600">
                    <a:schemeClr val="tx1">
                      <a:alpha val="60000"/>
                    </a:schemeClr>
                  </a:glow>
                  <a:outerShdw blurRad="38100" dist="38100" dir="2700000" algn="tl">
                    <a:srgbClr val="000000">
                      <a:alpha val="43137"/>
                    </a:srgbClr>
                  </a:outerShdw>
                </a:effectLst>
              </a:rPr>
              <a:t>dan negara.</a:t>
            </a:r>
            <a:endParaRPr lang="en-MY" sz="2400" b="1" i="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2450" y="36493"/>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962400"/>
            <a:ext cx="89154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dirty="0"/>
              <a:t>“</a:t>
            </a:r>
            <a:r>
              <a:rPr lang="id-ID" sz="2400" i="1" dirty="0"/>
              <a:t>Dan berpegang teguhlah kamu sekalian dengan tali Allah dan janganlah kamu sekalian berpecah belah, dan ingatlah nikmat Allah atas kamu semua ketika kamu bermusuh-musuhan maka Dia (Allah) menjinakkan antara hati-hati kamu maka kamu menjadi bersaudara sedangkan kamu diatas tepi jurang api neraka, maka Allah mendamaikan antara hati kamu. Demikianlah Allah menjelaskan ayat ayatnya agar kamu mendapat petunjuk</a:t>
            </a:r>
            <a:r>
              <a:rPr lang="en-US" sz="2400" i="1" dirty="0"/>
              <a:t>”.</a:t>
            </a:r>
            <a:r>
              <a:rPr lang="en-US" sz="2400" dirty="0"/>
              <a:t> </a:t>
            </a:r>
            <a:endParaRPr lang="en-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28600" y="1066800"/>
            <a:ext cx="8644970" cy="2800767"/>
          </a:xfrm>
          <a:prstGeom prst="rect">
            <a:avLst/>
          </a:prstGeom>
          <a:solidFill>
            <a:srgbClr val="002060">
              <a:alpha val="31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وَاعْتَصِمُوا بِحَبْلِ اللَّهِ جَمِيعًا وَلَا تَفَرَّقُوا ۚ وَاذْكُرُوا نِعْمَتَ اللَّهِ عَلَيْكُمْ إِذْ كُنتُمْ أَعْدَاءً فَأَلَّفَ بَيْنَ قُلُوبِكُمْ فَأَصْبَحْتُم بِنِعْمَتِهِ إِخْوَانًا وَكُنتُمْ عَلَىٰ شَفَا حُفْرَةٍ مِّنَ النَّارِ فَأَنقَذَكُم مِّنْهَا ۗ كَذَٰلِكَ يُبَيِّنُ اللَّهُ لَكُمْ آيَاتِهِ لَعَلَّكُمْ تَهْتَدُونَ </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AutoShape 9"/>
          <p:cNvSpPr>
            <a:spLocks noChangeArrowheads="1"/>
          </p:cNvSpPr>
          <p:nvPr/>
        </p:nvSpPr>
        <p:spPr bwMode="auto">
          <a:xfrm>
            <a:off x="848096" y="152400"/>
            <a:ext cx="2571776" cy="576064"/>
          </a:xfrm>
          <a:prstGeom prst="roundRect">
            <a:avLst>
              <a:gd name="adj" fmla="val 16667"/>
            </a:avLst>
          </a:prstGeom>
          <a:ln>
            <a:no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74576" y="1560899"/>
            <a:ext cx="8388424" cy="4154984"/>
          </a:xfrm>
          <a:prstGeom prst="rect">
            <a:avLst/>
          </a:prstGeom>
          <a:solidFill>
            <a:schemeClr val="tx2">
              <a:lumMod val="20000"/>
              <a:lumOff val="80000"/>
              <a:alpha val="48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7144244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0339623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1524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0020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409182"/>
            <a:ext cx="8572528"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1524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0020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409182"/>
            <a:ext cx="8572528"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446074"/>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762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850719"/>
            <a:ext cx="864399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714634"/>
            <a:ext cx="9029760" cy="1938992"/>
          </a:xfrm>
          <a:prstGeom prst="rect">
            <a:avLst/>
          </a:prstGeom>
          <a:solidFill>
            <a:srgbClr val="002060">
              <a:alpha val="27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243878"/>
            <a:ext cx="8286808" cy="181588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00200" y="1524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28600" y="4171891"/>
            <a:ext cx="8763000" cy="230832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tiap-tiap</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melihat</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memerhatikan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sediakan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esok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Amat</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Meliputi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Pengetahuan-Nya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kerjakan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896070"/>
            <a:ext cx="9144000" cy="1569660"/>
          </a:xfrm>
          <a:prstGeom prst="rect">
            <a:avLst/>
          </a:prstGeom>
          <a:solidFill>
            <a:schemeClr val="tx1">
              <a:lumMod val="50000"/>
              <a:lumOff val="50000"/>
              <a:alpha val="5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يَاأَيُّهَا الَّذِينَ آمَنُوا اتَّقُوا اللَّهَ وَلْتَنْظُرْ نَفْسٌ مَا قَدَّمَتْ لِغَدٍ وَاتَّقُوا اللَّهَ إِنَّ اللَّهَ خَبِيرٌ بِمَا تَعْمَلُونَ</a:t>
            </a:r>
            <a:endPar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8903944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2236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98892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4649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5490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22067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92768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10879"/>
            <a:ext cx="9144000" cy="1569660"/>
          </a:xfrm>
          <a:prstGeom prst="rect">
            <a:avLst/>
          </a:prstGeom>
          <a:solidFill>
            <a:srgbClr val="00206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762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92940"/>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539770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762049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21549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3313451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762000"/>
            <a:ext cx="8856984" cy="5970865"/>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09</a:t>
            </a:r>
            <a:r>
              <a:rPr lang="en-MY" sz="1600" b="1" dirty="0" smtClean="0">
                <a:solidFill>
                  <a:prstClr val="black"/>
                </a:solidFill>
                <a:effectLst>
                  <a:outerShdw blurRad="38100" dist="38100" dir="2700000" algn="tl">
                    <a:srgbClr val="000000">
                      <a:alpha val="43137"/>
                    </a:srgbClr>
                  </a:outerShdw>
                </a:effectLst>
                <a:cs typeface="Arial" charset="0"/>
              </a:rPr>
              <a:t>/02/2018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PERPADUAN UMMAH; BIDUK LALU KIAMBANG BERTAUT</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1.  NEGARA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AMAN DAN MAKMUR SANGAT BERGANTUNG KEPADA PERPADUAN, PERSEFAHAMAN DAN SALING BERBAIK DI ANTARA WARGANYA. SEBALIKNYA PERPECAHAN DAN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PERSENGKETAAN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MENUTUP PINTU KEAMANAN DI SAMPING MENJADI PERCATURAN MUSUH</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2.  HARI INI,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TERDAPAT NEGARA ISLAM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DAHULUNYA AMAN DAN STABIL TETAPI BERADA DI AMBANG PENDERITAAN AKIBAT PERPECAHAN DAN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PERMUSUHAN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DI KALANGAN RAKYAT. KUASA KAFIR PULA MENGAMBIL  KESEMPATAN CAMPUR TANGAN YANG MENAMBAH JURANG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SENGKETA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PERDERITAAN DI KALANGAN UMMAT</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3.  DI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NEGARA KITA UMMAT ISLAM SEDANG MENGHADAPI PERPECAHAN AKIBAT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PERBEZAAN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FAHAMAN POLITIK KEPARTIAN YANG SUKAR DIDAMAIKAN KERANA MASING-MASING MENDAKWA MEREKA BENAR  DAN BERLUMBA-BERLUMBA MENCARI KEBURUKAN LAWAN. JIKA KEADAAN BERTERUSAN TIDAK MUSTAHIL MEREKA KEHILANGAN UPAYA DAN KUASA</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4.  SEBELUM TERLAMBAT,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UMMAT ISLAM PERLU JUJUR DAN MENGINSAFI MASA DEPAN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SURAM KERANA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PERPECAHAN</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MEREKA MESTI BIJAKSANA DAN ARIF SIAPA SEBENARNYA MUSUH UMMAT. MEREKA PERLU SEDAR BAHAWA MUSUH ISLAM SEDANG MENUNGGU UNTUK BERDIRI DI ATAS ARANG YANG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PATAH.</a:t>
            </a:r>
            <a:endPar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842707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990" y="1508443"/>
            <a:ext cx="9029760" cy="1569660"/>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وَمَوْلاَنَا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3698319"/>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46097"/>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762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3828871"/>
            <a:ext cx="86419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sungguh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696289"/>
            <a:ext cx="9144000" cy="830997"/>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57200" y="0"/>
            <a:ext cx="8382000"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PERPADUAN -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kunci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kemakmuran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kejayaan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200400" y="4614522"/>
            <a:ext cx="5486400" cy="1100478"/>
          </a:xfrm>
          <a:prstGeom prst="roundRect">
            <a:avLst>
              <a:gd name="adj" fmla="val 11364"/>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kejayaan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cemerlang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berganda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239107" y="1767879"/>
            <a:ext cx="5486400" cy="1051520"/>
          </a:xfrm>
          <a:prstGeom prst="roundRect">
            <a:avLst>
              <a:gd name="adj" fmla="val 11364"/>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emangat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berkasih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sayang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persefahaman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381000" y="3657600"/>
            <a:ext cx="3276600" cy="18288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ersatu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tenaga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fikiran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Right Arrow 6"/>
          <p:cNvSpPr/>
          <p:nvPr/>
        </p:nvSpPr>
        <p:spPr>
          <a:xfrm rot="20083607">
            <a:off x="1217055" y="1001990"/>
            <a:ext cx="942266" cy="1857567"/>
          </a:xfrm>
          <a:prstGeom prst="curvedRightArrow">
            <a:avLst/>
          </a:prstGeom>
          <a:ln>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Anfal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069140"/>
            <a:ext cx="8915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ms-MY" sz="2400" i="1" dirty="0">
                <a:effectLst>
                  <a:outerShdw blurRad="38100" dist="38100" dir="2700000" algn="tl">
                    <a:srgbClr val="000000">
                      <a:alpha val="43137"/>
                    </a:srgbClr>
                  </a:outerShdw>
                </a:effectLst>
              </a:rPr>
              <a:t>“Dan taatlah kamu kepada Allah dan Rasul-Nya, dan janganlah kamu berbantah-bantahan; kalau tidak, nescaya kamu menjadi lemah semangat dan hilang kekuatan kamu, dan sabarlah kamu; sesungguhnya Allah beserta orang yang sabar”. </a:t>
            </a:r>
            <a:endParaRPr lang="en-US" sz="24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909227"/>
            <a:ext cx="91440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وَأَطِيعُوا اللَّهَ وَرَسُولَهُ وَلَا تَنَازَعُوا فَتَفْشَلُوا وَتَذْهَبَ رِيحُكُمْ ۖ وَاصْبِرُوا ۚ إِنَّ اللَّهَ مَعَ الصَّابِرِينَ </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64557" y="5095438"/>
            <a:ext cx="6553200" cy="1005827"/>
          </a:xfrm>
          <a:prstGeom prst="roundRect">
            <a:avLst>
              <a:gd name="adj" fmla="val 19735"/>
            </a:avLst>
          </a:prstGeom>
          <a:ln/>
        </p:spPr>
        <p:style>
          <a:lnRef idx="3">
            <a:schemeClr val="lt1"/>
          </a:lnRef>
          <a:fillRef idx="1">
            <a:schemeClr val="accent5"/>
          </a:fillRef>
          <a:effectRef idx="1">
            <a:schemeClr val="accent5"/>
          </a:effectRef>
          <a:fontRef idx="minor">
            <a:schemeClr val="lt1"/>
          </a:fontRef>
        </p:style>
        <p:txBody>
          <a:bodyPr anchor="ctr"/>
          <a:lstStyle/>
          <a:p>
            <a:pPr indent="365125" algn="ctr">
              <a:defRPr/>
            </a:pP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Sesebuah</a:t>
            </a:r>
            <a:r>
              <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negara</a:t>
            </a:r>
            <a:r>
              <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musnah</a:t>
            </a:r>
            <a:endPar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2144444" y="3048000"/>
            <a:ext cx="6554190" cy="879941"/>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a:effectLst>
                  <a:outerShdw blurRad="38100" dist="38100" dir="2700000" algn="tl">
                    <a:srgbClr val="000000">
                      <a:alpha val="43137"/>
                    </a:srgbClr>
                  </a:outerShdw>
                </a:effectLst>
              </a:rPr>
              <a:t>K</a:t>
            </a:r>
            <a:r>
              <a:rPr lang="ms-MY" sz="2400" b="1" dirty="0" smtClean="0">
                <a:effectLst>
                  <a:outerShdw blurRad="38100" dist="38100" dir="2700000" algn="tl">
                    <a:srgbClr val="000000">
                      <a:alpha val="43137"/>
                    </a:srgbClr>
                  </a:outerShdw>
                </a:effectLst>
              </a:rPr>
              <a:t>uasa </a:t>
            </a:r>
            <a:r>
              <a:rPr lang="ms-MY" sz="2400" b="1" dirty="0">
                <a:effectLst>
                  <a:outerShdw blurRad="38100" dist="38100" dir="2700000" algn="tl">
                    <a:srgbClr val="000000">
                      <a:alpha val="43137"/>
                    </a:srgbClr>
                  </a:outerShdw>
                </a:effectLst>
              </a:rPr>
              <a:t>luar mengambil kesempatan </a:t>
            </a:r>
            <a:endParaRPr lang="en-US" sz="2200" b="1" dirty="0">
              <a:ln w="12700">
                <a:solidFill>
                  <a:schemeClr val="tx1"/>
                </a:solidFill>
              </a:ln>
              <a:solidFill>
                <a:schemeClr val="bg1"/>
              </a:solidFill>
              <a:effectLst>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066800" y="1437838"/>
            <a:ext cx="7162800" cy="1016573"/>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tIns="216000" bIns="180000"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Iraq</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Libya,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Syria.</a:t>
            </a: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90714" y="-76200"/>
            <a:ext cx="8900886" cy="1015663"/>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Perpecahan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perbalahan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merosakkan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pengurusan</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304800" y="2468266"/>
            <a:ext cx="2133600" cy="14596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Akibat</a:t>
            </a:r>
            <a:r>
              <a:rPr lang="en-US"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perpecahan</a:t>
            </a:r>
            <a:endParaRPr lang="en-US"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2133600" y="4028638"/>
            <a:ext cx="6554190" cy="924362"/>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smtClean="0">
                <a:effectLst>
                  <a:outerShdw blurRad="38100" dist="38100" dir="2700000" algn="tl">
                    <a:srgbClr val="000000">
                      <a:alpha val="43137"/>
                    </a:srgbClr>
                  </a:outerShdw>
                </a:effectLst>
              </a:rPr>
              <a:t>Sebahagian negara Islam menjadi medan perang</a:t>
            </a:r>
            <a:endParaRPr lang="en-US" sz="2200" b="1" dirty="0">
              <a:ln w="12700">
                <a:solidFill>
                  <a:schemeClr val="tx1"/>
                </a:solidFill>
              </a:ln>
              <a:solidFill>
                <a:schemeClr val="bg1"/>
              </a:solidFill>
              <a:effectLst>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0742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1372</Words>
  <Application>Microsoft Office PowerPoint</Application>
  <PresentationFormat>On-screen Show (4:3)</PresentationFormat>
  <Paragraphs>132</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11</cp:revision>
  <dcterms:created xsi:type="dcterms:W3CDTF">2018-02-06T09:11:18Z</dcterms:created>
  <dcterms:modified xsi:type="dcterms:W3CDTF">2018-02-08T07:45:01Z</dcterms:modified>
</cp:coreProperties>
</file>